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[例会アンケート（回答） 〇.xlsx]Sheet1!ピボットテーブル3</c:name>
    <c:fmtId val="-1"/>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所属</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1"/>
          </a:solidFill>
          <a:ln>
            <a:noFill/>
          </a:ln>
          <a:effectLst/>
        </c:spPr>
        <c:marker>
          <c:symbol val="diamond"/>
          <c:size val="6"/>
          <c:spPr>
            <a:solidFill>
              <a:schemeClr val="accent1"/>
            </a:solidFill>
            <a:ln w="9525">
              <a:solidFill>
                <a:schemeClr val="accent1"/>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Sheet1!$B$3</c:f>
              <c:strCache>
                <c:ptCount val="1"/>
                <c:pt idx="0">
                  <c:v>集計</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Sheet1!$A$4:$A$9</c:f>
              <c:strCache>
                <c:ptCount val="6"/>
                <c:pt idx="0">
                  <c:v>救護施設</c:v>
                </c:pt>
                <c:pt idx="1">
                  <c:v>公的機関</c:v>
                </c:pt>
                <c:pt idx="2">
                  <c:v>障がい福祉サービス事業所</c:v>
                </c:pt>
                <c:pt idx="3">
                  <c:v>精神科病院</c:v>
                </c:pt>
                <c:pt idx="4">
                  <c:v>相談支援事業所</c:v>
                </c:pt>
                <c:pt idx="5">
                  <c:v>地域包括支援センター</c:v>
                </c:pt>
              </c:strCache>
            </c:strRef>
          </c:cat>
          <c:val>
            <c:numRef>
              <c:f>Sheet1!$B$4:$B$9</c:f>
              <c:numCache>
                <c:formatCode>General</c:formatCode>
                <c:ptCount val="6"/>
                <c:pt idx="0">
                  <c:v>1</c:v>
                </c:pt>
                <c:pt idx="1">
                  <c:v>2</c:v>
                </c:pt>
                <c:pt idx="2">
                  <c:v>7</c:v>
                </c:pt>
                <c:pt idx="3">
                  <c:v>4</c:v>
                </c:pt>
                <c:pt idx="4">
                  <c:v>6</c:v>
                </c:pt>
                <c:pt idx="5">
                  <c:v>1</c:v>
                </c:pt>
              </c:numCache>
            </c:numRef>
          </c:val>
          <c:extLst>
            <c:ext xmlns:c16="http://schemas.microsoft.com/office/drawing/2014/chart" uri="{C3380CC4-5D6E-409C-BE32-E72D297353CC}">
              <c16:uniqueId val="{00000000-DF10-498F-BCEF-392E0857014D}"/>
            </c:ext>
          </c:extLst>
        </c:ser>
        <c:dLbls>
          <c:dLblPos val="outEnd"/>
          <c:showLegendKey val="0"/>
          <c:showVal val="1"/>
          <c:showCatName val="0"/>
          <c:showSerName val="0"/>
          <c:showPercent val="0"/>
          <c:showBubbleSize val="0"/>
        </c:dLbls>
        <c:gapWidth val="444"/>
        <c:overlap val="-90"/>
        <c:axId val="545212024"/>
        <c:axId val="545214264"/>
      </c:barChart>
      <c:catAx>
        <c:axId val="5452120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ja-JP"/>
          </a:p>
        </c:txPr>
        <c:crossAx val="545214264"/>
        <c:crosses val="autoZero"/>
        <c:auto val="1"/>
        <c:lblAlgn val="ctr"/>
        <c:lblOffset val="100"/>
        <c:noMultiLvlLbl val="0"/>
      </c:catAx>
      <c:valAx>
        <c:axId val="545214264"/>
        <c:scaling>
          <c:orientation val="minMax"/>
        </c:scaling>
        <c:delete val="0"/>
        <c:axPos val="l"/>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5212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[例会アンケート（回答） 〇.xlsx]Sheet1!ピボットテーブル3</c:name>
    <c:fmtId val="-1"/>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一般会員・役員</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1"/>
          </a:solidFill>
          <a:ln>
            <a:noFill/>
          </a:ln>
          <a:effectLst/>
        </c:spPr>
        <c:marker>
          <c:spPr>
            <a:solidFill>
              <a:schemeClr val="accent1"/>
            </a:solidFill>
            <a:ln w="9525">
              <a:solidFill>
                <a:schemeClr val="accent1"/>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pivotFmt>
      <c:pivotFmt>
        <c:idx val="7"/>
        <c:spPr>
          <a:solidFill>
            <a:schemeClr val="accent1"/>
          </a:solidFill>
          <a:ln>
            <a:noFill/>
          </a:ln>
          <a:effectLst/>
        </c:spPr>
      </c:pivotFmt>
    </c:pivotFmts>
    <c:plotArea>
      <c:layout/>
      <c:barChart>
        <c:barDir val="col"/>
        <c:grouping val="clustered"/>
        <c:varyColors val="1"/>
        <c:ser>
          <c:idx val="0"/>
          <c:order val="0"/>
          <c:tx>
            <c:strRef>
              <c:f>Sheet1!$B$3</c:f>
              <c:strCache>
                <c:ptCount val="1"/>
                <c:pt idx="0">
                  <c:v>集計</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DBB-4773-9D95-3831AE8CB726}"/>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DBB-4773-9D95-3831AE8CB726}"/>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Sheet1!$A$4:$A$5</c:f>
              <c:strCache>
                <c:ptCount val="2"/>
                <c:pt idx="0">
                  <c:v>一般会員</c:v>
                </c:pt>
                <c:pt idx="1">
                  <c:v>役員</c:v>
                </c:pt>
              </c:strCache>
            </c:strRef>
          </c:cat>
          <c:val>
            <c:numRef>
              <c:f>Sheet1!$B$4:$B$5</c:f>
              <c:numCache>
                <c:formatCode>General</c:formatCode>
                <c:ptCount val="2"/>
                <c:pt idx="0">
                  <c:v>10</c:v>
                </c:pt>
                <c:pt idx="1">
                  <c:v>11</c:v>
                </c:pt>
              </c:numCache>
            </c:numRef>
          </c:val>
          <c:extLst>
            <c:ext xmlns:c16="http://schemas.microsoft.com/office/drawing/2014/chart" uri="{C3380CC4-5D6E-409C-BE32-E72D297353CC}">
              <c16:uniqueId val="{00000004-BDBB-4773-9D95-3831AE8CB726}"/>
            </c:ext>
          </c:extLst>
        </c:ser>
        <c:dLbls>
          <c:dLblPos val="outEnd"/>
          <c:showLegendKey val="0"/>
          <c:showVal val="1"/>
          <c:showCatName val="0"/>
          <c:showSerName val="0"/>
          <c:showPercent val="0"/>
          <c:showBubbleSize val="0"/>
        </c:dLbls>
        <c:gapWidth val="444"/>
        <c:overlap val="-90"/>
        <c:axId val="545212024"/>
        <c:axId val="545214264"/>
      </c:barChart>
      <c:catAx>
        <c:axId val="545212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ja-JP"/>
          </a:p>
        </c:txPr>
        <c:crossAx val="545214264"/>
        <c:crosses val="autoZero"/>
        <c:auto val="1"/>
        <c:lblAlgn val="ctr"/>
        <c:lblOffset val="100"/>
        <c:noMultiLvlLbl val="0"/>
      </c:catAx>
      <c:valAx>
        <c:axId val="5452142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521202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[例会アンケート（回答） 〇.xlsx]Sheet1!ピボットテーブル3</c:name>
    <c:fmtId val="-1"/>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率直な感想</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1"/>
          </a:solidFill>
          <a:ln>
            <a:noFill/>
          </a:ln>
          <a:effectLst/>
        </c:spPr>
        <c:marker>
          <c:spPr>
            <a:solidFill>
              <a:schemeClr val="accent1"/>
            </a:solidFill>
            <a:ln w="9525">
              <a:solidFill>
                <a:schemeClr val="accent1"/>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marker>
          <c:symbol val="none"/>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s>
    <c:plotArea>
      <c:layout/>
      <c:barChart>
        <c:barDir val="col"/>
        <c:grouping val="clustered"/>
        <c:varyColors val="1"/>
        <c:ser>
          <c:idx val="0"/>
          <c:order val="0"/>
          <c:tx>
            <c:strRef>
              <c:f>Sheet1!$B$3</c:f>
              <c:strCache>
                <c:ptCount val="1"/>
                <c:pt idx="0">
                  <c:v>集計</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D92C-4DC4-89C7-3EB0CB1E8EA4}"/>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D92C-4DC4-89C7-3EB0CB1E8EA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D92C-4DC4-89C7-3EB0CB1E8EA4}"/>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D92C-4DC4-89C7-3EB0CB1E8EA4}"/>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Sheet1!$A$4:$A$7</c:f>
              <c:strCache>
                <c:ptCount val="4"/>
                <c:pt idx="0">
                  <c:v>すごく良かった</c:v>
                </c:pt>
                <c:pt idx="1">
                  <c:v>ふつうだった</c:v>
                </c:pt>
                <c:pt idx="2">
                  <c:v>まぁまぁ良かった</c:v>
                </c:pt>
                <c:pt idx="3">
                  <c:v>少し物足りなかった</c:v>
                </c:pt>
              </c:strCache>
            </c:strRef>
          </c:cat>
          <c:val>
            <c:numRef>
              <c:f>Sheet1!$B$4:$B$7</c:f>
              <c:numCache>
                <c:formatCode>General</c:formatCode>
                <c:ptCount val="4"/>
                <c:pt idx="0">
                  <c:v>11</c:v>
                </c:pt>
                <c:pt idx="1">
                  <c:v>1</c:v>
                </c:pt>
                <c:pt idx="2">
                  <c:v>8</c:v>
                </c:pt>
                <c:pt idx="3">
                  <c:v>1</c:v>
                </c:pt>
              </c:numCache>
            </c:numRef>
          </c:val>
          <c:extLst>
            <c:ext xmlns:c16="http://schemas.microsoft.com/office/drawing/2014/chart" uri="{C3380CC4-5D6E-409C-BE32-E72D297353CC}">
              <c16:uniqueId val="{00000008-D92C-4DC4-89C7-3EB0CB1E8EA4}"/>
            </c:ext>
          </c:extLst>
        </c:ser>
        <c:dLbls>
          <c:dLblPos val="outEnd"/>
          <c:showLegendKey val="0"/>
          <c:showVal val="1"/>
          <c:showCatName val="0"/>
          <c:showSerName val="0"/>
          <c:showPercent val="0"/>
          <c:showBubbleSize val="0"/>
        </c:dLbls>
        <c:gapWidth val="85"/>
        <c:overlap val="-20"/>
        <c:axId val="545212024"/>
        <c:axId val="545214264"/>
      </c:barChart>
      <c:catAx>
        <c:axId val="545212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ln>
                  <a:solidFill>
                    <a:schemeClr val="tx1">
                      <a:lumMod val="50000"/>
                      <a:lumOff val="50000"/>
                    </a:schemeClr>
                  </a:solidFill>
                </a:ln>
                <a:solidFill>
                  <a:schemeClr val="tx1">
                    <a:lumMod val="65000"/>
                    <a:lumOff val="35000"/>
                  </a:schemeClr>
                </a:solidFill>
                <a:latin typeface="BIZ UDPゴシック" panose="020B0400000000000000" pitchFamily="50" charset="-128"/>
                <a:ea typeface="+mn-ea"/>
                <a:cs typeface="+mn-cs"/>
              </a:defRPr>
            </a:pPr>
            <a:endParaRPr lang="ja-JP"/>
          </a:p>
        </c:txPr>
        <c:crossAx val="545214264"/>
        <c:crosses val="autoZero"/>
        <c:auto val="1"/>
        <c:lblAlgn val="ctr"/>
        <c:lblOffset val="100"/>
        <c:noMultiLvlLbl val="0"/>
      </c:catAx>
      <c:valAx>
        <c:axId val="5452142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521202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[例会アンケート（回答） 〇.xlsx]Sheet1!ピボットテーブル3</c:name>
    <c:fmtId val="-1"/>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交流メインがよいか、研修メインがよいか</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1"/>
          </a:solidFill>
          <a:ln>
            <a:noFill/>
          </a:ln>
          <a:effectLst/>
        </c:spPr>
        <c:marker>
          <c:spPr>
            <a:solidFill>
              <a:schemeClr val="accent1"/>
            </a:solidFill>
            <a:ln w="9525">
              <a:solidFill>
                <a:schemeClr val="accent1"/>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outEnd"/>
          <c:showLegendKey val="0"/>
          <c:showVal val="1"/>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c:spP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inEnd"/>
          <c:showLegendKey val="0"/>
          <c:showVal val="1"/>
          <c:showCatName val="1"/>
          <c:showSerName val="0"/>
          <c:showPercent val="1"/>
          <c:showBubbleSize val="0"/>
          <c:extLst>
            <c:ext xmlns:c15="http://schemas.microsoft.com/office/drawing/2012/chart" uri="{CE6537A1-D6FC-4f65-9D91-7224C49458BB}"/>
          </c:extLst>
        </c:dLbl>
      </c:pivotFmt>
      <c:pivotFmt>
        <c:idx val="3"/>
        <c:spPr>
          <a:solidFill>
            <a:schemeClr val="accent4"/>
          </a:solidFill>
          <a:ln>
            <a:noFill/>
          </a:ln>
          <a:effectLst/>
        </c:spPr>
        <c:dLbl>
          <c:idx val="0"/>
          <c:layout>
            <c:manualLayout>
              <c:x val="3.3684274565017124E-2"/>
              <c:y val="0.15469613259668505"/>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4"/>
        <c:spPr>
          <a:solidFill>
            <a:schemeClr val="accent3"/>
          </a:solidFill>
          <a:ln>
            <a:noFill/>
          </a:ln>
          <a:effectLst/>
        </c:spPr>
        <c:dLbl>
          <c:idx val="0"/>
          <c:layout>
            <c:manualLayout>
              <c:x val="4.856512141280353E-2"/>
              <c:y val="-6.6298342541436461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5"/>
        <c:spPr>
          <a:solidFill>
            <a:schemeClr val="accent2"/>
          </a:solidFill>
          <a:ln>
            <a:noFill/>
          </a:ln>
          <a:effectLst/>
        </c:spPr>
        <c:dLbl>
          <c:idx val="0"/>
          <c:layout>
            <c:manualLayout>
              <c:x val="-1.9867549668874253E-2"/>
              <c:y val="-5.5248618784530384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outEnd"/>
          <c:showLegendKey val="0"/>
          <c:showVal val="1"/>
          <c:showCatName val="1"/>
          <c:showSerName val="0"/>
          <c:showPercent val="1"/>
          <c:showBubbleSize val="0"/>
          <c:extLst>
            <c:ext xmlns:c15="http://schemas.microsoft.com/office/drawing/2012/chart" uri="{CE6537A1-D6FC-4f65-9D91-7224C49458BB}"/>
          </c:extLst>
        </c:dLbl>
      </c:pivotFmt>
      <c:pivotFmt>
        <c:idx val="7"/>
        <c:spPr>
          <a:solidFill>
            <a:schemeClr val="accent1"/>
          </a:solidFill>
          <a:ln>
            <a:noFill/>
          </a:ln>
          <a:effectLst/>
        </c:spP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inEnd"/>
          <c:showLegendKey val="0"/>
          <c:showVal val="1"/>
          <c:showCatName val="1"/>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c:spPr>
        <c:dLbl>
          <c:idx val="0"/>
          <c:layout>
            <c:manualLayout>
              <c:x val="-1.9867549668874253E-2"/>
              <c:y val="-5.5248618784530384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c:spPr>
        <c:dLbl>
          <c:idx val="0"/>
          <c:layout>
            <c:manualLayout>
              <c:x val="4.856512141280353E-2"/>
              <c:y val="-6.6298342541436461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0"/>
        <c:spPr>
          <a:solidFill>
            <a:schemeClr val="accent1"/>
          </a:solidFill>
          <a:ln>
            <a:noFill/>
          </a:ln>
          <a:effectLst/>
        </c:spPr>
        <c:dLbl>
          <c:idx val="0"/>
          <c:layout>
            <c:manualLayout>
              <c:x val="3.3684274565017124E-2"/>
              <c:y val="0.15469613259668505"/>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outEnd"/>
          <c:showLegendKey val="0"/>
          <c:showVal val="1"/>
          <c:showCatName val="1"/>
          <c:showSerName val="0"/>
          <c:showPercent val="1"/>
          <c:showBubbleSize val="0"/>
          <c:extLst>
            <c:ext xmlns:c15="http://schemas.microsoft.com/office/drawing/2012/chart" uri="{CE6537A1-D6FC-4f65-9D91-7224C49458BB}"/>
          </c:extLst>
        </c:dLbl>
      </c:pivotFmt>
      <c:pivotFmt>
        <c:idx val="12"/>
        <c:spPr>
          <a:solidFill>
            <a:schemeClr val="accent1"/>
          </a:solidFill>
          <a:ln>
            <a:noFill/>
          </a:ln>
          <a:effectLst/>
        </c:spP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inEnd"/>
          <c:showLegendKey val="0"/>
          <c:showVal val="1"/>
          <c:showCatName val="1"/>
          <c:showSerName val="0"/>
          <c:showPercent val="1"/>
          <c:showBubbleSize val="0"/>
          <c:extLst>
            <c:ext xmlns:c15="http://schemas.microsoft.com/office/drawing/2012/chart" uri="{CE6537A1-D6FC-4f65-9D91-7224C49458BB}"/>
          </c:extLst>
        </c:dLbl>
      </c:pivotFmt>
      <c:pivotFmt>
        <c:idx val="13"/>
        <c:spPr>
          <a:solidFill>
            <a:schemeClr val="accent1"/>
          </a:solidFill>
          <a:ln>
            <a:noFill/>
          </a:ln>
          <a:effectLst/>
        </c:spPr>
        <c:dLbl>
          <c:idx val="0"/>
          <c:layout>
            <c:manualLayout>
              <c:x val="-1.9867549668874253E-2"/>
              <c:y val="-5.5248618784530384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4"/>
        <c:spPr>
          <a:solidFill>
            <a:schemeClr val="accent1"/>
          </a:solidFill>
          <a:ln>
            <a:noFill/>
          </a:ln>
          <a:effectLst/>
        </c:spPr>
        <c:dLbl>
          <c:idx val="0"/>
          <c:layout>
            <c:manualLayout>
              <c:x val="4.856512141280353E-2"/>
              <c:y val="-6.6298342541436461E-2"/>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5"/>
        <c:spPr>
          <a:solidFill>
            <a:schemeClr val="accent1"/>
          </a:solidFill>
          <a:ln>
            <a:noFill/>
          </a:ln>
          <a:effectLst/>
        </c:spPr>
        <c:dLbl>
          <c:idx val="0"/>
          <c:layout>
            <c:manualLayout>
              <c:x val="3.3684274565017124E-2"/>
              <c:y val="0.15469613259668505"/>
            </c:manualLayout>
          </c:layout>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ln>
                    <a:noFill/>
                  </a:ln>
                  <a:solidFill>
                    <a:schemeClr val="tx2"/>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Sheet1!$B$3</c:f>
              <c:strCache>
                <c:ptCount val="1"/>
                <c:pt idx="0">
                  <c:v>集計</c:v>
                </c:pt>
              </c:strCache>
            </c:strRef>
          </c:tx>
          <c:dPt>
            <c:idx val="0"/>
            <c:bubble3D val="0"/>
            <c:spPr>
              <a:solidFill>
                <a:schemeClr val="accent1"/>
              </a:solidFill>
              <a:ln>
                <a:noFill/>
              </a:ln>
              <a:effectLst/>
            </c:spPr>
            <c:extLst>
              <c:ext xmlns:c16="http://schemas.microsoft.com/office/drawing/2014/chart" uri="{C3380CC4-5D6E-409C-BE32-E72D297353CC}">
                <c16:uniqueId val="{00000001-EAF5-4968-8622-0AAAC2DDE553}"/>
              </c:ext>
            </c:extLst>
          </c:dPt>
          <c:dPt>
            <c:idx val="1"/>
            <c:bubble3D val="0"/>
            <c:spPr>
              <a:solidFill>
                <a:schemeClr val="accent2"/>
              </a:solidFill>
              <a:ln>
                <a:noFill/>
              </a:ln>
              <a:effectLst/>
            </c:spPr>
            <c:extLst>
              <c:ext xmlns:c16="http://schemas.microsoft.com/office/drawing/2014/chart" uri="{C3380CC4-5D6E-409C-BE32-E72D297353CC}">
                <c16:uniqueId val="{00000003-EAF5-4968-8622-0AAAC2DDE553}"/>
              </c:ext>
            </c:extLst>
          </c:dPt>
          <c:dPt>
            <c:idx val="2"/>
            <c:bubble3D val="0"/>
            <c:spPr>
              <a:solidFill>
                <a:schemeClr val="accent3"/>
              </a:solidFill>
              <a:ln>
                <a:noFill/>
              </a:ln>
              <a:effectLst/>
            </c:spPr>
            <c:extLst>
              <c:ext xmlns:c16="http://schemas.microsoft.com/office/drawing/2014/chart" uri="{C3380CC4-5D6E-409C-BE32-E72D297353CC}">
                <c16:uniqueId val="{00000005-EAF5-4968-8622-0AAAC2DDE553}"/>
              </c:ext>
            </c:extLst>
          </c:dPt>
          <c:dPt>
            <c:idx val="3"/>
            <c:bubble3D val="0"/>
            <c:spPr>
              <a:solidFill>
                <a:schemeClr val="accent4"/>
              </a:solidFill>
              <a:ln>
                <a:noFill/>
              </a:ln>
              <a:effectLst/>
            </c:spPr>
            <c:extLst>
              <c:ext xmlns:c16="http://schemas.microsoft.com/office/drawing/2014/chart" uri="{C3380CC4-5D6E-409C-BE32-E72D297353CC}">
                <c16:uniqueId val="{00000007-EAF5-4968-8622-0AAAC2DDE553}"/>
              </c:ext>
            </c:extLst>
          </c:dPt>
          <c:dLbls>
            <c:dLbl>
              <c:idx val="0"/>
              <c:layout>
                <c:manualLayout>
                  <c:x val="-8.6959287930302748E-2"/>
                  <c:y val="9.9410542432195978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AF5-4968-8622-0AAAC2DDE553}"/>
                </c:ext>
              </c:extLst>
            </c:dLbl>
            <c:dLbl>
              <c:idx val="1"/>
              <c:layout>
                <c:manualLayout>
                  <c:x val="-1.9867549668874253E-2"/>
                  <c:y val="-5.5248618784530384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AF5-4968-8622-0AAAC2DDE553}"/>
                </c:ext>
              </c:extLst>
            </c:dLbl>
            <c:dLbl>
              <c:idx val="2"/>
              <c:layout>
                <c:manualLayout>
                  <c:x val="4.856512141280353E-2"/>
                  <c:y val="-6.6298342541436461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AF5-4968-8622-0AAAC2DDE553}"/>
                </c:ext>
              </c:extLst>
            </c:dLbl>
            <c:dLbl>
              <c:idx val="3"/>
              <c:layout>
                <c:manualLayout>
                  <c:x val="3.3684274565017124E-2"/>
                  <c:y val="0.15469613259668505"/>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AF5-4968-8622-0AAAC2DDE553}"/>
                </c:ext>
              </c:extLst>
            </c:dLbl>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ln>
                      <a:noFill/>
                    </a:ln>
                    <a:solidFill>
                      <a:schemeClr val="tx2"/>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Sheet1!$A$4:$A$7</c:f>
              <c:strCache>
                <c:ptCount val="4"/>
                <c:pt idx="0">
                  <c:v>どちらも半々</c:v>
                </c:pt>
                <c:pt idx="1">
                  <c:v>研修メインの方が良いが、時には交流メインもやりたい。</c:v>
                </c:pt>
                <c:pt idx="2">
                  <c:v>交流メインの方が良い。</c:v>
                </c:pt>
                <c:pt idx="3">
                  <c:v>交流メインの方が良いが、時には研修もやりたい。</c:v>
                </c:pt>
              </c:strCache>
            </c:strRef>
          </c:cat>
          <c:val>
            <c:numRef>
              <c:f>Sheet1!$B$4:$B$7</c:f>
              <c:numCache>
                <c:formatCode>General</c:formatCode>
                <c:ptCount val="4"/>
                <c:pt idx="0">
                  <c:v>5</c:v>
                </c:pt>
                <c:pt idx="1">
                  <c:v>7</c:v>
                </c:pt>
                <c:pt idx="2">
                  <c:v>3</c:v>
                </c:pt>
                <c:pt idx="3">
                  <c:v>6</c:v>
                </c:pt>
              </c:numCache>
            </c:numRef>
          </c:val>
          <c:extLst>
            <c:ext xmlns:c16="http://schemas.microsoft.com/office/drawing/2014/chart" uri="{C3380CC4-5D6E-409C-BE32-E72D297353CC}">
              <c16:uniqueId val="{00000008-EAF5-4968-8622-0AAAC2DDE55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[例会アンケート（回答） 〇.xlsx]Sheet1!ピボットテーブル3</c:name>
    <c:fmtId val="25"/>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時間はどうでしたか？</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2"/>
          </a:solidFill>
          <a:ln>
            <a:noFill/>
          </a:ln>
          <a:effectLst/>
        </c:spPr>
        <c:marker>
          <c:spPr>
            <a:solidFill>
              <a:schemeClr val="accent2"/>
            </a:solidFill>
            <a:ln w="9525">
              <a:solidFill>
                <a:schemeClr val="accent2"/>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2"/>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pivotFmt>
      <c:pivotFmt>
        <c:idx val="3"/>
      </c:pivotFmt>
      <c:pivotFmt>
        <c:idx val="4"/>
      </c:pivotFmt>
      <c:pivotFmt>
        <c:idx val="5"/>
      </c:pivotFmt>
      <c:pivotFmt>
        <c:idx val="6"/>
        <c:spPr>
          <a:solidFill>
            <a:schemeClr val="accent2"/>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2"/>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1"/>
        <c:ser>
          <c:idx val="0"/>
          <c:order val="0"/>
          <c:tx>
            <c:strRef>
              <c:f>Sheet1!$B$3</c:f>
              <c:strCache>
                <c:ptCount val="1"/>
                <c:pt idx="0">
                  <c:v>集計</c:v>
                </c:pt>
              </c:strCache>
            </c:strRef>
          </c:tx>
          <c:invertIfNegative val="0"/>
          <c:dPt>
            <c:idx val="0"/>
            <c:invertIfNegative val="0"/>
            <c:bubble3D val="0"/>
            <c:spPr>
              <a:solidFill>
                <a:schemeClr val="accent2"/>
              </a:solidFill>
              <a:ln>
                <a:noFill/>
              </a:ln>
              <a:effectLst/>
            </c:spPr>
          </c:dPt>
          <c:dPt>
            <c:idx val="1"/>
            <c:invertIfNegative val="0"/>
            <c:bubble3D val="0"/>
            <c:spPr>
              <a:solidFill>
                <a:schemeClr val="accent4"/>
              </a:solidFill>
              <a:ln>
                <a:noFill/>
              </a:ln>
              <a:effectLst/>
            </c:spPr>
          </c:dPt>
          <c:dPt>
            <c:idx val="2"/>
            <c:invertIfNegative val="0"/>
            <c:bubble3D val="0"/>
            <c:spPr>
              <a:solidFill>
                <a:schemeClr val="accent6"/>
              </a:solidFill>
              <a:ln>
                <a:noFill/>
              </a:ln>
              <a:effectLst/>
            </c:spPr>
          </c:dPt>
          <c:dLbls>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Sheet1!$A$4:$A$6</c:f>
              <c:strCache>
                <c:ptCount val="3"/>
                <c:pt idx="0">
                  <c:v>ちょうど良かった。</c:v>
                </c:pt>
                <c:pt idx="1">
                  <c:v>少し短かった。</c:v>
                </c:pt>
                <c:pt idx="2">
                  <c:v>長すぎた。</c:v>
                </c:pt>
              </c:strCache>
            </c:strRef>
          </c:cat>
          <c:val>
            <c:numRef>
              <c:f>Sheet1!$B$4:$B$6</c:f>
              <c:numCache>
                <c:formatCode>General</c:formatCode>
                <c:ptCount val="3"/>
                <c:pt idx="0">
                  <c:v>14</c:v>
                </c:pt>
                <c:pt idx="1">
                  <c:v>6</c:v>
                </c:pt>
                <c:pt idx="2">
                  <c:v>1</c:v>
                </c:pt>
              </c:numCache>
            </c:numRef>
          </c:val>
          <c:extLst>
            <c:ext xmlns:c16="http://schemas.microsoft.com/office/drawing/2014/chart" uri="{C3380CC4-5D6E-409C-BE32-E72D297353CC}">
              <c16:uniqueId val="{00000000-31A4-4B91-8CA0-F38F82407F7A}"/>
            </c:ext>
          </c:extLst>
        </c:ser>
        <c:dLbls>
          <c:showLegendKey val="0"/>
          <c:showVal val="0"/>
          <c:showCatName val="0"/>
          <c:showSerName val="0"/>
          <c:showPercent val="0"/>
          <c:showBubbleSize val="0"/>
        </c:dLbls>
        <c:gapWidth val="85"/>
        <c:axId val="545212024"/>
        <c:axId val="545214264"/>
      </c:barChart>
      <c:catAx>
        <c:axId val="545212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000" b="0" i="0" u="none" strike="noStrike" kern="1200" cap="all" spc="120" normalizeH="0" baseline="0">
                <a:ln>
                  <a:solidFill>
                    <a:schemeClr val="tx1">
                      <a:lumMod val="50000"/>
                      <a:lumOff val="50000"/>
                    </a:schemeClr>
                  </a:solidFill>
                </a:ln>
                <a:solidFill>
                  <a:schemeClr val="tx1">
                    <a:lumMod val="65000"/>
                    <a:lumOff val="35000"/>
                  </a:schemeClr>
                </a:solidFill>
                <a:latin typeface="BIZ UDPゴシック" panose="020B0400000000000000" pitchFamily="50" charset="-128"/>
                <a:ea typeface="+mn-ea"/>
                <a:cs typeface="+mn-cs"/>
              </a:defRPr>
            </a:pPr>
            <a:endParaRPr lang="ja-JP"/>
          </a:p>
        </c:txPr>
        <c:crossAx val="545214264"/>
        <c:crosses val="autoZero"/>
        <c:auto val="1"/>
        <c:lblAlgn val="ctr"/>
        <c:lblOffset val="100"/>
        <c:noMultiLvlLbl val="0"/>
      </c:catAx>
      <c:valAx>
        <c:axId val="5452142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521202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pivotSource>
    <c:name>[例会アンケート（回答） 〇.xlsx]Sheet1!ピボットテーブル3</c:name>
    <c:fmtId val="29"/>
  </c:pivotSource>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話しやすい雰囲気でしたか？</a:t>
            </a:r>
            <a:endParaRPr lang="en-US" alt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ivotFmts>
      <c:pivotFmt>
        <c:idx val="0"/>
        <c:spPr>
          <a:solidFill>
            <a:schemeClr val="accent1"/>
          </a:solidFill>
          <a:ln>
            <a:noFill/>
          </a:ln>
          <a:effectLst/>
        </c:spPr>
        <c:marker>
          <c:spPr>
            <a:solidFill>
              <a:schemeClr val="accent1"/>
            </a:solidFill>
            <a:ln w="9525">
              <a:solidFill>
                <a:schemeClr val="accent1"/>
              </a:solidFill>
              <a:round/>
            </a:ln>
            <a:effectLst/>
          </c:spPr>
        </c:marker>
        <c:dLbl>
          <c:idx val="0"/>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pivotFmt>
      <c:pivotFmt>
        <c:idx val="3"/>
      </c:pivotFmt>
      <c:pivotFmt>
        <c:idx val="4"/>
      </c:pivotFmt>
      <c:pivotFmt>
        <c:idx val="5"/>
      </c:pivotFmt>
      <c:pivotFmt>
        <c:idx val="6"/>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1"/>
        <c:ser>
          <c:idx val="0"/>
          <c:order val="0"/>
          <c:tx>
            <c:strRef>
              <c:f>Sheet1!$B$3</c:f>
              <c:strCache>
                <c:ptCount val="1"/>
                <c:pt idx="0">
                  <c:v>集計</c:v>
                </c:pt>
              </c:strCache>
            </c:strRef>
          </c:tx>
          <c:invertIfNegative val="0"/>
          <c:dPt>
            <c:idx val="0"/>
            <c:invertIfNegative val="0"/>
            <c:bubble3D val="0"/>
            <c:spPr>
              <a:solidFill>
                <a:schemeClr val="accent1">
                  <a:shade val="53000"/>
                </a:schemeClr>
              </a:solidFill>
              <a:ln>
                <a:noFill/>
              </a:ln>
              <a:effectLst/>
            </c:spPr>
          </c:dPt>
          <c:dPt>
            <c:idx val="1"/>
            <c:invertIfNegative val="0"/>
            <c:bubble3D val="0"/>
            <c:spPr>
              <a:solidFill>
                <a:schemeClr val="accent1">
                  <a:shade val="76000"/>
                </a:schemeClr>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1">
                  <a:tint val="77000"/>
                </a:schemeClr>
              </a:solidFill>
              <a:ln>
                <a:noFill/>
              </a:ln>
              <a:effectLst/>
            </c:spPr>
          </c:dPt>
          <c:dPt>
            <c:idx val="4"/>
            <c:invertIfNegative val="0"/>
            <c:bubble3D val="0"/>
            <c:spPr>
              <a:solidFill>
                <a:schemeClr val="accent1">
                  <a:tint val="54000"/>
                </a:schemeClr>
              </a:solidFill>
              <a:ln>
                <a:noFill/>
              </a:ln>
              <a:effectLst/>
            </c:spPr>
          </c:dPt>
          <c:dLbls>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Sheet1!$A$4:$A$8</c:f>
              <c:strCache>
                <c:ptCount val="5"/>
                <c:pt idx="0">
                  <c:v>ある程度話しやすかった。</c:v>
                </c:pt>
                <c:pt idx="1">
                  <c:v>とても話しやすかった。</c:v>
                </c:pt>
                <c:pt idx="2">
                  <c:v>ほとんど話せなかった。</c:v>
                </c:pt>
                <c:pt idx="3">
                  <c:v>可もなく不可もなく普通に話せた。</c:v>
                </c:pt>
                <c:pt idx="4">
                  <c:v>(空白)</c:v>
                </c:pt>
              </c:strCache>
            </c:strRef>
          </c:cat>
          <c:val>
            <c:numRef>
              <c:f>Sheet1!$B$4:$B$8</c:f>
              <c:numCache>
                <c:formatCode>General</c:formatCode>
                <c:ptCount val="5"/>
                <c:pt idx="0">
                  <c:v>7</c:v>
                </c:pt>
                <c:pt idx="1">
                  <c:v>9</c:v>
                </c:pt>
                <c:pt idx="2">
                  <c:v>2</c:v>
                </c:pt>
                <c:pt idx="3">
                  <c:v>2</c:v>
                </c:pt>
                <c:pt idx="4">
                  <c:v>1</c:v>
                </c:pt>
              </c:numCache>
            </c:numRef>
          </c:val>
          <c:extLst>
            <c:ext xmlns:c16="http://schemas.microsoft.com/office/drawing/2014/chart" uri="{C3380CC4-5D6E-409C-BE32-E72D297353CC}">
              <c16:uniqueId val="{00000000-6DE9-40C7-AC67-579CE63E048A}"/>
            </c:ext>
          </c:extLst>
        </c:ser>
        <c:dLbls>
          <c:showLegendKey val="0"/>
          <c:showVal val="0"/>
          <c:showCatName val="0"/>
          <c:showSerName val="0"/>
          <c:showPercent val="0"/>
          <c:showBubbleSize val="0"/>
        </c:dLbls>
        <c:gapWidth val="85"/>
        <c:axId val="545212024"/>
        <c:axId val="545214264"/>
      </c:barChart>
      <c:catAx>
        <c:axId val="545212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000" b="0" i="0" u="none" strike="noStrike" kern="1200" cap="all" spc="120" normalizeH="0" baseline="0">
                <a:ln>
                  <a:solidFill>
                    <a:schemeClr val="tx1">
                      <a:lumMod val="50000"/>
                      <a:lumOff val="50000"/>
                    </a:schemeClr>
                  </a:solidFill>
                </a:ln>
                <a:solidFill>
                  <a:schemeClr val="tx1">
                    <a:lumMod val="65000"/>
                    <a:lumOff val="35000"/>
                  </a:schemeClr>
                </a:solidFill>
                <a:latin typeface="BIZ UDPゴシック" panose="020B0400000000000000" pitchFamily="50" charset="-128"/>
                <a:ea typeface="+mn-ea"/>
                <a:cs typeface="+mn-cs"/>
              </a:defRPr>
            </a:pPr>
            <a:endParaRPr lang="ja-JP"/>
          </a:p>
        </c:txPr>
        <c:crossAx val="545214264"/>
        <c:crosses val="autoZero"/>
        <c:auto val="1"/>
        <c:lblAlgn val="ctr"/>
        <c:lblOffset val="100"/>
        <c:noMultiLvlLbl val="0"/>
      </c:catAx>
      <c:valAx>
        <c:axId val="5452142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521202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10/11/2022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10/11/2022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10/11/2022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10/11/2022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ja-JP" altLang="en-US"/>
              <a:t>マスター タイトルの書式設定</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10/11/2022</a:t>
            </a:fld>
            <a:endParaRPr lang="en-US" dirty="0"/>
          </a:p>
        </p:txBody>
      </p:sp>
    </p:spTree>
    <p:extLst>
      <p:ext uri="{BB962C8B-B14F-4D97-AF65-F5344CB8AC3E}">
        <p14:creationId xmlns:p14="http://schemas.microsoft.com/office/powerpoint/2010/main" val="314288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10/11/2022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20241" y="3316639"/>
            <a:ext cx="4160520" cy="277936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ja-JP" altLang="en-US"/>
              <a:t>マスター テキストの書式設定</a:t>
            </a:r>
          </a:p>
        </p:txBody>
      </p:sp>
      <p:sp>
        <p:nvSpPr>
          <p:cNvPr id="6" name="Content Placeholder 5"/>
          <p:cNvSpPr>
            <a:spLocks noGrp="1"/>
          </p:cNvSpPr>
          <p:nvPr>
            <p:ph sz="quarter" idx="4"/>
          </p:nvPr>
        </p:nvSpPr>
        <p:spPr>
          <a:xfrm>
            <a:off x="6530290" y="3316639"/>
            <a:ext cx="4160520" cy="277936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10/11/2022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05585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10/11/2022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10/11/2022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ja-JP" altLang="en-US"/>
              <a:t>マスター タイトルの書式設定</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10/11/2022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10/11/2022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10/11/2022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30000"/>
        </a:lnSpc>
        <a:spcBef>
          <a:spcPct val="0"/>
        </a:spcBef>
        <a:buNone/>
        <a:defRPr kumimoji="1"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kumimoji="1"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kumimoji="1"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kumimoji="1"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kumimoji="1"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kumimoji="1"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kumimoji="1"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kumimoji="1"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kumimoji="1"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kumimoji="1"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0344B-C2CD-2EBE-10DC-F72D0B68E8C5}"/>
              </a:ext>
            </a:extLst>
          </p:cNvPr>
          <p:cNvSpPr>
            <a:spLocks noGrp="1"/>
          </p:cNvSpPr>
          <p:nvPr>
            <p:ph type="ctrTitle"/>
          </p:nvPr>
        </p:nvSpPr>
        <p:spPr/>
        <p:txBody>
          <a:bodyPr/>
          <a:lstStyle/>
          <a:p>
            <a:r>
              <a:rPr kumimoji="1" lang="ja-JP" altLang="en-US" sz="4000" dirty="0"/>
              <a:t>三重県精神保健福祉士協会　９月例会</a:t>
            </a:r>
            <a:br>
              <a:rPr kumimoji="1" lang="en-US" altLang="ja-JP" sz="4000" dirty="0"/>
            </a:br>
            <a:r>
              <a:rPr kumimoji="1" lang="ja-JP" altLang="en-US" sz="4000" dirty="0"/>
              <a:t>アンケート結果</a:t>
            </a:r>
          </a:p>
        </p:txBody>
      </p:sp>
      <p:sp>
        <p:nvSpPr>
          <p:cNvPr id="3" name="字幕 2">
            <a:extLst>
              <a:ext uri="{FF2B5EF4-FFF2-40B4-BE49-F238E27FC236}">
                <a16:creationId xmlns:a16="http://schemas.microsoft.com/office/drawing/2014/main" id="{E8C01C8B-1516-BF94-318F-66CEC7090625}"/>
              </a:ext>
            </a:extLst>
          </p:cNvPr>
          <p:cNvSpPr>
            <a:spLocks noGrp="1"/>
          </p:cNvSpPr>
          <p:nvPr>
            <p:ph type="subTitle" idx="1"/>
          </p:nvPr>
        </p:nvSpPr>
        <p:spPr/>
        <p:txBody>
          <a:bodyPr/>
          <a:lstStyle/>
          <a:p>
            <a:pPr algn="r"/>
            <a:r>
              <a:rPr kumimoji="1" lang="en-US" altLang="ja-JP" dirty="0"/>
              <a:t>2022</a:t>
            </a:r>
            <a:r>
              <a:rPr kumimoji="1" lang="ja-JP" altLang="en-US" dirty="0"/>
              <a:t>年９月１１日　実施</a:t>
            </a:r>
          </a:p>
        </p:txBody>
      </p:sp>
    </p:spTree>
    <p:extLst>
      <p:ext uri="{BB962C8B-B14F-4D97-AF65-F5344CB8AC3E}">
        <p14:creationId xmlns:p14="http://schemas.microsoft.com/office/powerpoint/2010/main" val="367394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33067E9-5E8D-67B4-245D-944469BA7DB1}"/>
              </a:ext>
            </a:extLst>
          </p:cNvPr>
          <p:cNvSpPr>
            <a:spLocks noGrp="1"/>
          </p:cNvSpPr>
          <p:nvPr>
            <p:ph type="title"/>
          </p:nvPr>
        </p:nvSpPr>
        <p:spPr/>
        <p:txBody>
          <a:bodyPr/>
          <a:lstStyle/>
          <a:p>
            <a:r>
              <a:rPr lang="ja-JP" altLang="en-US" dirty="0"/>
              <a:t>回答者の内訳（</a:t>
            </a:r>
            <a:r>
              <a:rPr lang="en-US" altLang="ja-JP" dirty="0"/>
              <a:t>21</a:t>
            </a:r>
            <a:r>
              <a:rPr lang="ja-JP" altLang="en-US" dirty="0"/>
              <a:t>名）</a:t>
            </a:r>
          </a:p>
        </p:txBody>
      </p:sp>
      <p:graphicFrame>
        <p:nvGraphicFramePr>
          <p:cNvPr id="9" name="コンテンツ プレースホルダー 8">
            <a:extLst>
              <a:ext uri="{FF2B5EF4-FFF2-40B4-BE49-F238E27FC236}">
                <a16:creationId xmlns:a16="http://schemas.microsoft.com/office/drawing/2014/main" id="{B01D5F0B-0CEE-DDE0-F073-BA1556FA5A75}"/>
              </a:ext>
            </a:extLst>
          </p:cNvPr>
          <p:cNvGraphicFramePr>
            <a:graphicFrameLocks noGrp="1"/>
          </p:cNvGraphicFramePr>
          <p:nvPr>
            <p:ph sz="half" idx="1"/>
            <p:extLst>
              <p:ext uri="{D42A27DB-BD31-4B8C-83A1-F6EECF244321}">
                <p14:modId xmlns:p14="http://schemas.microsoft.com/office/powerpoint/2010/main" val="1926155134"/>
              </p:ext>
            </p:extLst>
          </p:nvPr>
        </p:nvGraphicFramePr>
        <p:xfrm>
          <a:off x="1595044" y="2438399"/>
          <a:ext cx="4485081" cy="3783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コンテンツ プレースホルダー 9">
            <a:extLst>
              <a:ext uri="{FF2B5EF4-FFF2-40B4-BE49-F238E27FC236}">
                <a16:creationId xmlns:a16="http://schemas.microsoft.com/office/drawing/2014/main" id="{B01D5F0B-0CEE-DDE0-F073-BA1556FA5A75}"/>
              </a:ext>
            </a:extLst>
          </p:cNvPr>
          <p:cNvGraphicFramePr>
            <a:graphicFrameLocks noGrp="1"/>
          </p:cNvGraphicFramePr>
          <p:nvPr>
            <p:ph sz="half" idx="2"/>
            <p:extLst>
              <p:ext uri="{D42A27DB-BD31-4B8C-83A1-F6EECF244321}">
                <p14:modId xmlns:p14="http://schemas.microsoft.com/office/powerpoint/2010/main" val="3030280774"/>
              </p:ext>
            </p:extLst>
          </p:nvPr>
        </p:nvGraphicFramePr>
        <p:xfrm>
          <a:off x="6530974" y="2438400"/>
          <a:ext cx="4393699" cy="37836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619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64D289-ED0A-13B1-9BB9-0739501D9998}"/>
              </a:ext>
            </a:extLst>
          </p:cNvPr>
          <p:cNvSpPr>
            <a:spLocks noGrp="1"/>
          </p:cNvSpPr>
          <p:nvPr>
            <p:ph type="title"/>
          </p:nvPr>
        </p:nvSpPr>
        <p:spPr/>
        <p:txBody>
          <a:bodyPr/>
          <a:lstStyle/>
          <a:p>
            <a:r>
              <a:rPr kumimoji="1" lang="ja-JP" altLang="en-US" dirty="0"/>
              <a:t>感想</a:t>
            </a:r>
          </a:p>
        </p:txBody>
      </p:sp>
      <p:graphicFrame>
        <p:nvGraphicFramePr>
          <p:cNvPr id="5" name="コンテンツ プレースホルダー 4">
            <a:extLst>
              <a:ext uri="{FF2B5EF4-FFF2-40B4-BE49-F238E27FC236}">
                <a16:creationId xmlns:a16="http://schemas.microsoft.com/office/drawing/2014/main" id="{B01D5F0B-0CEE-DDE0-F073-BA1556FA5A75}"/>
              </a:ext>
            </a:extLst>
          </p:cNvPr>
          <p:cNvGraphicFramePr>
            <a:graphicFrameLocks noGrp="1"/>
          </p:cNvGraphicFramePr>
          <p:nvPr>
            <p:ph sz="half" idx="1"/>
          </p:nvPr>
        </p:nvGraphicFramePr>
        <p:xfrm>
          <a:off x="1920875" y="2438400"/>
          <a:ext cx="415925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コンテンツ プレースホルダー 5">
            <a:extLst>
              <a:ext uri="{FF2B5EF4-FFF2-40B4-BE49-F238E27FC236}">
                <a16:creationId xmlns:a16="http://schemas.microsoft.com/office/drawing/2014/main" id="{B01D5F0B-0CEE-DDE0-F073-BA1556FA5A75}"/>
              </a:ext>
            </a:extLst>
          </p:cNvPr>
          <p:cNvGraphicFramePr>
            <a:graphicFrameLocks noGrp="1"/>
          </p:cNvGraphicFramePr>
          <p:nvPr>
            <p:ph sz="half" idx="2"/>
            <p:extLst>
              <p:ext uri="{D42A27DB-BD31-4B8C-83A1-F6EECF244321}">
                <p14:modId xmlns:p14="http://schemas.microsoft.com/office/powerpoint/2010/main" val="1304828765"/>
              </p:ext>
            </p:extLst>
          </p:nvPr>
        </p:nvGraphicFramePr>
        <p:xfrm>
          <a:off x="6187670" y="2438400"/>
          <a:ext cx="5108264"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571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65C3B3-7DF2-1079-7A35-F44F6F9BE56B}"/>
              </a:ext>
            </a:extLst>
          </p:cNvPr>
          <p:cNvSpPr>
            <a:spLocks noGrp="1"/>
          </p:cNvSpPr>
          <p:nvPr>
            <p:ph type="title"/>
          </p:nvPr>
        </p:nvSpPr>
        <p:spPr/>
        <p:txBody>
          <a:bodyPr/>
          <a:lstStyle/>
          <a:p>
            <a:endParaRPr kumimoji="1" lang="ja-JP" altLang="en-US"/>
          </a:p>
        </p:txBody>
      </p:sp>
      <p:graphicFrame>
        <p:nvGraphicFramePr>
          <p:cNvPr id="5" name="コンテンツ プレースホルダー 4">
            <a:extLst>
              <a:ext uri="{FF2B5EF4-FFF2-40B4-BE49-F238E27FC236}">
                <a16:creationId xmlns:a16="http://schemas.microsoft.com/office/drawing/2014/main" id="{B01D5F0B-0CEE-DDE0-F073-BA1556FA5A75}"/>
              </a:ext>
            </a:extLst>
          </p:cNvPr>
          <p:cNvGraphicFramePr>
            <a:graphicFrameLocks noGrp="1"/>
          </p:cNvGraphicFramePr>
          <p:nvPr>
            <p:ph sz="half" idx="1"/>
            <p:extLst>
              <p:ext uri="{D42A27DB-BD31-4B8C-83A1-F6EECF244321}">
                <p14:modId xmlns:p14="http://schemas.microsoft.com/office/powerpoint/2010/main" val="1832788208"/>
              </p:ext>
            </p:extLst>
          </p:nvPr>
        </p:nvGraphicFramePr>
        <p:xfrm>
          <a:off x="1920875" y="2438400"/>
          <a:ext cx="415925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コンテンツ プレースホルダー 5">
            <a:extLst>
              <a:ext uri="{FF2B5EF4-FFF2-40B4-BE49-F238E27FC236}">
                <a16:creationId xmlns:a16="http://schemas.microsoft.com/office/drawing/2014/main" id="{B01D5F0B-0CEE-DDE0-F073-BA1556FA5A75}"/>
              </a:ext>
            </a:extLst>
          </p:cNvPr>
          <p:cNvGraphicFramePr>
            <a:graphicFrameLocks noGrp="1"/>
          </p:cNvGraphicFramePr>
          <p:nvPr>
            <p:ph sz="half" idx="2"/>
            <p:extLst>
              <p:ext uri="{D42A27DB-BD31-4B8C-83A1-F6EECF244321}">
                <p14:modId xmlns:p14="http://schemas.microsoft.com/office/powerpoint/2010/main" val="3982791614"/>
              </p:ext>
            </p:extLst>
          </p:nvPr>
        </p:nvGraphicFramePr>
        <p:xfrm>
          <a:off x="6194544" y="2438399"/>
          <a:ext cx="5397023" cy="43130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237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5AA3926-DF34-478E-63F4-C31EA3EA569A}"/>
              </a:ext>
            </a:extLst>
          </p:cNvPr>
          <p:cNvSpPr>
            <a:spLocks noGrp="1"/>
          </p:cNvSpPr>
          <p:nvPr>
            <p:ph type="title" idx="4294967295"/>
          </p:nvPr>
        </p:nvSpPr>
        <p:spPr>
          <a:xfrm>
            <a:off x="376941" y="175317"/>
            <a:ext cx="8769350" cy="852500"/>
          </a:xfrm>
        </p:spPr>
        <p:txBody>
          <a:bodyPr/>
          <a:lstStyle/>
          <a:p>
            <a:r>
              <a:rPr lang="ja-JP" altLang="en-US" dirty="0"/>
              <a:t>ご意見・ご感想</a:t>
            </a:r>
          </a:p>
        </p:txBody>
      </p:sp>
      <p:sp>
        <p:nvSpPr>
          <p:cNvPr id="6" name="コンテンツ プレースホルダー 5">
            <a:extLst>
              <a:ext uri="{FF2B5EF4-FFF2-40B4-BE49-F238E27FC236}">
                <a16:creationId xmlns:a16="http://schemas.microsoft.com/office/drawing/2014/main" id="{2FBD1049-3A87-FB7D-0177-D5B4BA8F3FD2}"/>
              </a:ext>
            </a:extLst>
          </p:cNvPr>
          <p:cNvSpPr>
            <a:spLocks noGrp="1"/>
          </p:cNvSpPr>
          <p:nvPr>
            <p:ph type="body" orient="vert" idx="4294967295"/>
          </p:nvPr>
        </p:nvSpPr>
        <p:spPr>
          <a:xfrm>
            <a:off x="748201" y="1027817"/>
            <a:ext cx="11046231" cy="5654866"/>
          </a:xfrm>
        </p:spPr>
        <p:txBody>
          <a:bodyPr>
            <a:normAutofit fontScale="77500" lnSpcReduction="20000"/>
          </a:bodyPr>
          <a:lstStyle/>
          <a:p>
            <a:pPr marL="285750" indent="-285750">
              <a:buFont typeface="Wingdings" panose="05000000000000000000" pitchFamily="2" charset="2"/>
              <a:buChar char="Ø"/>
            </a:pPr>
            <a:r>
              <a:rPr lang="en-US" altLang="ja-JP" dirty="0"/>
              <a:t>ZOOM</a:t>
            </a:r>
            <a:r>
              <a:rPr lang="ja-JP" altLang="en-US" dirty="0"/>
              <a:t>でこんなことができるんだ、と参考になった。また、違う機会に活用してみたい</a:t>
            </a:r>
            <a:endParaRPr lang="en-US" altLang="ja-JP" dirty="0"/>
          </a:p>
          <a:p>
            <a:pPr marL="285750" indent="-285750">
              <a:buFont typeface="Wingdings" panose="05000000000000000000" pitchFamily="2" charset="2"/>
              <a:buChar char="Ø"/>
            </a:pPr>
            <a:r>
              <a:rPr lang="ja-JP" altLang="en-US" dirty="0"/>
              <a:t>見学だけで申し訳ございませんでした。とても楽しく見学しました。ありがとうございました。</a:t>
            </a:r>
            <a:endParaRPr lang="en-US" altLang="ja-JP" dirty="0"/>
          </a:p>
          <a:p>
            <a:pPr marL="285750" indent="-285750">
              <a:buFont typeface="Wingdings" panose="05000000000000000000" pitchFamily="2" charset="2"/>
              <a:buChar char="Ø"/>
            </a:pPr>
            <a:r>
              <a:rPr lang="ja-JP" altLang="en-US" dirty="0"/>
              <a:t>例会の準備、運営お疲れ様でした。</a:t>
            </a:r>
            <a:r>
              <a:rPr lang="en-US" altLang="ja-JP" dirty="0"/>
              <a:t>Zoom</a:t>
            </a:r>
            <a:r>
              <a:rPr lang="ja-JP" altLang="en-US" dirty="0"/>
              <a:t>の投票機能を使うのは初めてでしたので新鮮でした。業務で参考にさせていただければと思います。</a:t>
            </a:r>
            <a:endParaRPr lang="en-US" altLang="ja-JP" dirty="0"/>
          </a:p>
          <a:p>
            <a:pPr marL="285750" indent="-285750">
              <a:buFont typeface="Wingdings" panose="05000000000000000000" pitchFamily="2" charset="2"/>
              <a:buChar char="Ø"/>
            </a:pPr>
            <a:r>
              <a:rPr lang="ja-JP" altLang="en-US" dirty="0"/>
              <a:t>本音が発言しやすい環境がよかったです。</a:t>
            </a:r>
            <a:endParaRPr lang="en-US" altLang="ja-JP" dirty="0"/>
          </a:p>
          <a:p>
            <a:pPr marL="285750" indent="-285750">
              <a:buFont typeface="Wingdings" panose="05000000000000000000" pitchFamily="2" charset="2"/>
              <a:buChar char="Ø"/>
            </a:pPr>
            <a:r>
              <a:rPr lang="ja-JP" altLang="en-US" dirty="0"/>
              <a:t>ブレイクアウト後の時間がもう少し長くても良かったかな？と思います</a:t>
            </a:r>
            <a:endParaRPr lang="en-US" altLang="ja-JP" dirty="0"/>
          </a:p>
          <a:p>
            <a:pPr marL="285750" indent="-285750">
              <a:buFont typeface="Wingdings" panose="05000000000000000000" pitchFamily="2" charset="2"/>
              <a:buChar char="Ø"/>
            </a:pPr>
            <a:r>
              <a:rPr lang="ja-JP" altLang="en-US" dirty="0"/>
              <a:t>色々な角度からグループワークの話題が出てきてよかった</a:t>
            </a:r>
            <a:endParaRPr lang="en-US" altLang="ja-JP" dirty="0"/>
          </a:p>
          <a:p>
            <a:pPr marL="285750" indent="-285750">
              <a:buFont typeface="Wingdings" panose="05000000000000000000" pitchFamily="2" charset="2"/>
              <a:buChar char="Ø"/>
            </a:pPr>
            <a:r>
              <a:rPr lang="ja-JP" altLang="en-US" dirty="0"/>
              <a:t>ディスカッションに参加させていただき、少しでも交流をもたせていただけたことが良かったです。ありがとうございました</a:t>
            </a:r>
            <a:endParaRPr lang="en-US" altLang="ja-JP" dirty="0"/>
          </a:p>
          <a:p>
            <a:pPr marL="285750" indent="-285750">
              <a:buFont typeface="Wingdings" panose="05000000000000000000" pitchFamily="2" charset="2"/>
              <a:buChar char="Ø"/>
            </a:pPr>
            <a:r>
              <a:rPr lang="ja-JP" altLang="en-US" dirty="0"/>
              <a:t>見学でした。自分の話す内容を考えながら他の方の話を聞くのが苦手だったので今回は色んな方のお話を落ち着いて聞くことができて良かったです。</a:t>
            </a:r>
            <a:endParaRPr lang="en-US" altLang="ja-JP" dirty="0"/>
          </a:p>
          <a:p>
            <a:pPr marL="285750" indent="-285750">
              <a:buFont typeface="Wingdings" panose="05000000000000000000" pitchFamily="2" charset="2"/>
              <a:buChar char="Ø"/>
            </a:pPr>
            <a:r>
              <a:rPr lang="ja-JP" altLang="en-US" dirty="0"/>
              <a:t>もっと語れる時間があっても良かった。またやって下さい</a:t>
            </a:r>
            <a:endParaRPr lang="en-US" altLang="ja-JP" dirty="0"/>
          </a:p>
          <a:p>
            <a:pPr marL="285750" indent="-285750">
              <a:buFont typeface="Wingdings" panose="05000000000000000000" pitchFamily="2" charset="2"/>
              <a:buChar char="Ø"/>
            </a:pPr>
            <a:r>
              <a:rPr lang="ja-JP" altLang="en-US" dirty="0"/>
              <a:t>研修だけでなく、交流メインの会がこれからもあっていいのではないかと思いました。皆さんの人柄が見えるので、個人的にはとても良い時間を過ごせたと思います。</a:t>
            </a:r>
            <a:endParaRPr lang="en-US" altLang="ja-JP" dirty="0"/>
          </a:p>
          <a:p>
            <a:pPr marL="285750" indent="-285750">
              <a:buFont typeface="Wingdings" panose="05000000000000000000" pitchFamily="2" charset="2"/>
              <a:buChar char="Ø"/>
            </a:pPr>
            <a:r>
              <a:rPr lang="ja-JP" altLang="en-US" dirty="0"/>
              <a:t>ほぼ一か月でみんなでつくれたのは良かったかも。当事者あるあるや</a:t>
            </a:r>
            <a:r>
              <a:rPr lang="en-US" altLang="ja-JP" dirty="0"/>
              <a:t>PSW</a:t>
            </a:r>
            <a:r>
              <a:rPr lang="ja-JP" altLang="en-US" dirty="0"/>
              <a:t>で多様な視点を感じたのは有難かったです。</a:t>
            </a:r>
            <a:endParaRPr lang="en-US" altLang="ja-JP" dirty="0"/>
          </a:p>
          <a:p>
            <a:pPr marL="285750" indent="-285750">
              <a:buFont typeface="Wingdings" panose="05000000000000000000" pitchFamily="2" charset="2"/>
              <a:buChar char="Ø"/>
            </a:pPr>
            <a:r>
              <a:rPr lang="ja-JP" altLang="en-US" dirty="0"/>
              <a:t>見学でしたが楽しいお話を聞けました。ブレイクアウトルームは少し短かったかな、と思います。</a:t>
            </a:r>
          </a:p>
        </p:txBody>
      </p:sp>
    </p:spTree>
    <p:extLst>
      <p:ext uri="{BB962C8B-B14F-4D97-AF65-F5344CB8AC3E}">
        <p14:creationId xmlns:p14="http://schemas.microsoft.com/office/powerpoint/2010/main" val="125160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B8852-D4CA-E8EF-D3BB-B1809D02644F}"/>
              </a:ext>
            </a:extLst>
          </p:cNvPr>
          <p:cNvSpPr>
            <a:spLocks noGrp="1"/>
          </p:cNvSpPr>
          <p:nvPr>
            <p:ph type="title"/>
          </p:nvPr>
        </p:nvSpPr>
        <p:spPr/>
        <p:txBody>
          <a:bodyPr/>
          <a:lstStyle/>
          <a:p>
            <a:r>
              <a:rPr lang="ja-JP" altLang="en-US" dirty="0"/>
              <a:t>例会でやってほしい研修など</a:t>
            </a:r>
          </a:p>
        </p:txBody>
      </p:sp>
      <p:sp>
        <p:nvSpPr>
          <p:cNvPr id="3" name="コンテンツ プレースホルダー 2">
            <a:extLst>
              <a:ext uri="{FF2B5EF4-FFF2-40B4-BE49-F238E27FC236}">
                <a16:creationId xmlns:a16="http://schemas.microsoft.com/office/drawing/2014/main" id="{2D5E8755-1C6D-A899-3D3C-9511A1A3EC2C}"/>
              </a:ext>
            </a:extLst>
          </p:cNvPr>
          <p:cNvSpPr>
            <a:spLocks noGrp="1"/>
          </p:cNvSpPr>
          <p:nvPr>
            <p:ph idx="1"/>
          </p:nvPr>
        </p:nvSpPr>
        <p:spPr/>
        <p:txBody>
          <a:bodyPr/>
          <a:lstStyle/>
          <a:p>
            <a:pPr marL="285750" indent="-285750">
              <a:buFont typeface="Wingdings" panose="05000000000000000000" pitchFamily="2" charset="2"/>
              <a:buChar char="u"/>
            </a:pPr>
            <a:r>
              <a:rPr lang="ja-JP" altLang="en-US" dirty="0"/>
              <a:t>発達凸凹や思春期の勉強会</a:t>
            </a:r>
            <a:endParaRPr lang="en-US" altLang="ja-JP" dirty="0"/>
          </a:p>
          <a:p>
            <a:pPr marL="285750" indent="-285750">
              <a:buFont typeface="Wingdings" panose="05000000000000000000" pitchFamily="2" charset="2"/>
              <a:buChar char="u"/>
            </a:pPr>
            <a:r>
              <a:rPr lang="ja-JP" altLang="en-US" dirty="0"/>
              <a:t>日々の業務で必要なことは業務内で学べると思いますので、協会でした学べないような機会にしていただければと思います。そう考えると研修よりも、交流会や会員の実践報告等のような横のつながりを強化するものを望みます。</a:t>
            </a:r>
            <a:endParaRPr lang="en-US" altLang="ja-JP" dirty="0"/>
          </a:p>
          <a:p>
            <a:pPr marL="285750" indent="-285750">
              <a:buFont typeface="Wingdings" panose="05000000000000000000" pitchFamily="2" charset="2"/>
              <a:buChar char="u"/>
            </a:pPr>
            <a:r>
              <a:rPr lang="ja-JP" altLang="en-US" dirty="0"/>
              <a:t>発達障害って、障害なの？　</a:t>
            </a:r>
            <a:endParaRPr lang="en-US" altLang="ja-JP" dirty="0"/>
          </a:p>
          <a:p>
            <a:pPr marL="285750" indent="-285750">
              <a:buFont typeface="Wingdings" panose="05000000000000000000" pitchFamily="2" charset="2"/>
              <a:buChar char="u"/>
            </a:pPr>
            <a:r>
              <a:rPr lang="ja-JP" altLang="en-US" dirty="0"/>
              <a:t>地域、市民向けの啓発</a:t>
            </a:r>
          </a:p>
        </p:txBody>
      </p:sp>
    </p:spTree>
    <p:extLst>
      <p:ext uri="{BB962C8B-B14F-4D97-AF65-F5344CB8AC3E}">
        <p14:creationId xmlns:p14="http://schemas.microsoft.com/office/powerpoint/2010/main" val="68480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7ECDA9BB-0265-FB46-6DC4-5DBB60C38A14}"/>
              </a:ext>
            </a:extLst>
          </p:cNvPr>
          <p:cNvSpPr>
            <a:spLocks noGrp="1"/>
          </p:cNvSpPr>
          <p:nvPr>
            <p:ph type="body" idx="1"/>
          </p:nvPr>
        </p:nvSpPr>
        <p:spPr/>
        <p:txBody>
          <a:bodyPr>
            <a:normAutofit fontScale="85000" lnSpcReduction="10000"/>
          </a:bodyPr>
          <a:lstStyle/>
          <a:p>
            <a:r>
              <a:rPr lang="ja-JP" altLang="en-US" dirty="0"/>
              <a:t>参加者の皆さん、ありがとうございました。</a:t>
            </a:r>
          </a:p>
        </p:txBody>
      </p:sp>
      <p:pic>
        <p:nvPicPr>
          <p:cNvPr id="6" name="図 5" descr="グラフィカル ユーザー インターフェイス, アプリケーション&#10;&#10;自動的に生成された説明">
            <a:extLst>
              <a:ext uri="{FF2B5EF4-FFF2-40B4-BE49-F238E27FC236}">
                <a16:creationId xmlns:a16="http://schemas.microsoft.com/office/drawing/2014/main" id="{2231F027-3753-F492-62C0-8AFA7CAF644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7517" t="4275" r="7713"/>
          <a:stretch/>
        </p:blipFill>
        <p:spPr bwMode="auto">
          <a:xfrm>
            <a:off x="1334279" y="467512"/>
            <a:ext cx="9019754" cy="495201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79683407"/>
      </p:ext>
    </p:extLst>
  </p:cSld>
  <p:clrMapOvr>
    <a:masterClrMapping/>
  </p:clrMapOvr>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emplate>スケッチ線</Template>
  <TotalTime>19</TotalTime>
  <Words>410</Words>
  <Application>Microsoft Office PowerPoint</Application>
  <PresentationFormat>ワイド画面</PresentationFormat>
  <Paragraphs>33</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vt:lpstr>
      <vt:lpstr>Corbel</vt:lpstr>
      <vt:lpstr>Wingdings</vt:lpstr>
      <vt:lpstr>SketchLinesVTI</vt:lpstr>
      <vt:lpstr>三重県精神保健福祉士協会　９月例会 アンケート結果</vt:lpstr>
      <vt:lpstr>回答者の内訳（21名）</vt:lpstr>
      <vt:lpstr>感想</vt:lpstr>
      <vt:lpstr>PowerPoint プレゼンテーション</vt:lpstr>
      <vt:lpstr>ご意見・ご感想</vt:lpstr>
      <vt:lpstr>例会でやってほしい研修など</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三重県精神保健福祉士協会　９月例会 アンケート結果</dc:title>
  <dc:creator>yamamoto ayako</dc:creator>
  <cp:lastModifiedBy>yamamoto ayako</cp:lastModifiedBy>
  <cp:revision>1</cp:revision>
  <dcterms:created xsi:type="dcterms:W3CDTF">2022-10-11T13:02:06Z</dcterms:created>
  <dcterms:modified xsi:type="dcterms:W3CDTF">2022-10-11T13:21:41Z</dcterms:modified>
</cp:coreProperties>
</file>